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2"/>
  </p:notesMasterIdLst>
  <p:handoutMasterIdLst>
    <p:handoutMasterId r:id="rId23"/>
  </p:handoutMasterIdLst>
  <p:sldIdLst>
    <p:sldId id="265" r:id="rId2"/>
    <p:sldId id="315" r:id="rId3"/>
    <p:sldId id="319" r:id="rId4"/>
    <p:sldId id="327" r:id="rId5"/>
    <p:sldId id="320" r:id="rId6"/>
    <p:sldId id="329" r:id="rId7"/>
    <p:sldId id="332" r:id="rId8"/>
    <p:sldId id="336" r:id="rId9"/>
    <p:sldId id="321" r:id="rId10"/>
    <p:sldId id="324" r:id="rId11"/>
    <p:sldId id="337" r:id="rId12"/>
    <p:sldId id="331" r:id="rId13"/>
    <p:sldId id="322" r:id="rId14"/>
    <p:sldId id="323" r:id="rId15"/>
    <p:sldId id="334" r:id="rId16"/>
    <p:sldId id="333" r:id="rId17"/>
    <p:sldId id="325" r:id="rId18"/>
    <p:sldId id="335" r:id="rId19"/>
    <p:sldId id="263" r:id="rId20"/>
    <p:sldId id="330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754" y="77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0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11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29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7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95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44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39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57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7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98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31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90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41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49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medspellchecke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mitryPogrebnoy/MedSpellChecker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ypi.org/project/medspellcheck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huggingface.co/DmitryPogrebno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809171" y="1892126"/>
            <a:ext cx="7525657" cy="1328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  <a:t>Machine learning technology for correcting electronic medical texts</a:t>
            </a:r>
            <a:b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</a:br>
            <a: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  <a:t>in Russian</a:t>
            </a:r>
            <a:endParaRPr lang="en-US" sz="3000" b="0" dirty="0">
              <a:solidFill>
                <a:schemeClr val="bg2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92124" y="3488788"/>
            <a:ext cx="8140702" cy="10106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Student: Dmitry </a:t>
            </a:r>
            <a:r>
              <a:rPr lang="en-US" dirty="0" err="1" smtClean="0">
                <a:solidFill>
                  <a:schemeClr val="bg2"/>
                </a:solidFill>
                <a:latin typeface="Montserrat" panose="00000500000000000000" pitchFamily="2" charset="-52"/>
              </a:rPr>
              <a:t>Pogrebnoy</a:t>
            </a:r>
            <a:r>
              <a:rPr lang="en-US" smtClean="0">
                <a:solidFill>
                  <a:schemeClr val="bg2"/>
                </a:solidFill>
                <a:latin typeface="Montserrat" panose="00000500000000000000" pitchFamily="2" charset="-52"/>
              </a:rPr>
              <a:t>, J423</a:t>
            </a:r>
            <a:r>
              <a:rPr lang="ru-RU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3</a:t>
            </a: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2c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Supervisor: Sergey </a:t>
            </a:r>
            <a:r>
              <a:rPr lang="en-US" dirty="0" err="1" smtClean="0">
                <a:solidFill>
                  <a:schemeClr val="bg2"/>
                </a:solidFill>
                <a:latin typeface="Montserrat" panose="00000500000000000000" pitchFamily="2" charset="-52"/>
              </a:rPr>
              <a:t>Kovalchuk</a:t>
            </a: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, PhD</a:t>
            </a:r>
            <a:endParaRPr lang="ru-RU" dirty="0" smtClean="0">
              <a:solidFill>
                <a:schemeClr val="bg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9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10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Method of tool use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40" y="1286602"/>
            <a:ext cx="8502921" cy="327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195" y="1143996"/>
            <a:ext cx="2276765" cy="3337666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321039" y="1211668"/>
            <a:ext cx="8502921" cy="3269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321039" y="1228270"/>
            <a:ext cx="6348275" cy="3269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Only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for correction of medical texts in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Russian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Preferably use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for medical anamneses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Use in the preprocessing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pipelines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Use before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any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other preprocessing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steps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Make sure everything is okay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afterwards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9000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64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11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Example of correction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7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4143796"/>
              </p:ext>
            </p:extLst>
          </p:nvPr>
        </p:nvGraphicFramePr>
        <p:xfrm>
          <a:off x="349614" y="1374616"/>
          <a:ext cx="8444773" cy="3061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7772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6137001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</a:tblGrid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Corrected Result</a:t>
                      </a:r>
                      <a:endParaRPr lang="ru-RU" sz="1400" dirty="0" smtClean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216142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Original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тревожное расстройство (</a:t>
                      </a:r>
                      <a:r>
                        <a:rPr lang="ru-RU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) и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атопичекий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дерматит</a:t>
                      </a:r>
                      <a:endParaRPr lang="ru-RU" sz="1400" b="0" dirty="0" smtClean="0">
                        <a:latin typeface="Montserrat" panose="00000500000000000000" pitchFamily="2" charset="0"/>
                      </a:endParaRPr>
                    </a:p>
                  </a:txBody>
                  <a:tcPr marL="59396" marR="59396" marT="29698" marB="2969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золота и тапочкой дерматит 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золото аи топический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золото аи атипический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(золото) и утопический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 расстройство (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 и 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атопичекий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тревожное расстройство (</a:t>
                      </a:r>
                      <a:r>
                        <a:rPr lang="ru-RU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) и утопический гематит</a:t>
                      </a:r>
                      <a:endParaRPr lang="en-GB" sz="1400" b="0" i="0" kern="1200" dirty="0" smtClean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(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 и 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атопичекий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тревожное расстройство ( </a:t>
                      </a:r>
                      <a:r>
                        <a:rPr lang="ru-RU" sz="1400" b="0" kern="1200" dirty="0" err="1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b="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 ) и </a:t>
                      </a:r>
                      <a:r>
                        <a:rPr lang="ru-RU" sz="1400" b="0" kern="1200" dirty="0" err="1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атопический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дерматит</a:t>
                      </a:r>
                      <a:endParaRPr lang="en-GB" sz="1400" b="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84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W</a:t>
            </a:r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ord tests </a:t>
            </a:r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internals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12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1039" y="1261750"/>
            <a:ext cx="8203149" cy="35706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Single test - error and lexical precision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2700 test samples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Context test - error </a:t>
            </a: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and lexical 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precision</a:t>
            </a:r>
            <a:endParaRPr lang="en-US" sz="2000" dirty="0">
              <a:solidFill>
                <a:srgbClr val="303030"/>
              </a:solidFill>
              <a:latin typeface="Montserrat Medium" panose="00000600000000000000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2700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test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samples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10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words in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each sample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One of ten words is incorrect, other words are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Same incorrect words as in single test</a:t>
            </a:r>
            <a:endParaRPr lang="ru-RU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T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est on </a:t>
            </a: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real 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anamnesis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100 real anamnesis from 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Almazov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dataset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Count the correct and unnecessary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corrections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567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64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13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Single word test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7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507971"/>
              </p:ext>
            </p:extLst>
          </p:nvPr>
        </p:nvGraphicFramePr>
        <p:xfrm>
          <a:off x="341085" y="1374616"/>
          <a:ext cx="8444773" cy="294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1678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  <a:gridCol w="1970449">
                  <a:extLst>
                    <a:ext uri="{9D8B030D-6E8A-4147-A177-3AD203B41FA5}">
                      <a16:colId xmlns:a16="http://schemas.microsoft.com/office/drawing/2014/main" val="2167348384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Error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Lexical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words per second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Montserrat SemiBold" panose="00000700000000000000" pitchFamily="2" charset="0"/>
                        </a:rPr>
                        <a:t>0</a:t>
                      </a:r>
                      <a:r>
                        <a:rPr lang="ru-RU" sz="1400" b="0" dirty="0" smtClean="0">
                          <a:latin typeface="Montserrat SemiBold" panose="00000700000000000000" pitchFamily="2" charset="0"/>
                        </a:rPr>
                        <a:t>.</a:t>
                      </a:r>
                      <a:r>
                        <a:rPr lang="en-US" sz="1400" b="0" dirty="0" smtClean="0">
                          <a:latin typeface="Montserrat SemiBold" panose="00000700000000000000" pitchFamily="2" charset="0"/>
                        </a:rPr>
                        <a:t>86</a:t>
                      </a:r>
                      <a:endParaRPr lang="ru-RU" sz="1400" b="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859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859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283.7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812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539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675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9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829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541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685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762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904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25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354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86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3.4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399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813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9702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267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947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2552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(CPU,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0.701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0.991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(GPU,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39.7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2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4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74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14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Context word test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4472285"/>
              </p:ext>
            </p:extLst>
          </p:nvPr>
        </p:nvGraphicFramePr>
        <p:xfrm>
          <a:off x="341085" y="1374616"/>
          <a:ext cx="8444773" cy="294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1678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  <a:gridCol w="1970449">
                  <a:extLst>
                    <a:ext uri="{9D8B030D-6E8A-4147-A177-3AD203B41FA5}">
                      <a16:colId xmlns:a16="http://schemas.microsoft.com/office/drawing/2014/main" val="2167348384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Error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Lexical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words per second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0"/>
                        </a:rPr>
                        <a:t>0</a:t>
                      </a:r>
                      <a:r>
                        <a:rPr lang="ru-RU" sz="1400" dirty="0" smtClean="0">
                          <a:latin typeface="Montserrat" panose="00000500000000000000" pitchFamily="2" charset="0"/>
                        </a:rPr>
                        <a:t>.</a:t>
                      </a:r>
                      <a:r>
                        <a:rPr lang="en-US" sz="1400" dirty="0" smtClean="0">
                          <a:latin typeface="Montserrat" panose="00000500000000000000" pitchFamily="2" charset="0"/>
                        </a:rPr>
                        <a:t>739</a:t>
                      </a:r>
                      <a:endParaRPr lang="ru-RU" sz="1400" dirty="0">
                        <a:latin typeface="Montserrat" panose="00000500000000000000" pitchFamily="2" charset="0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835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357.3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706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719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713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11.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721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719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727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942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43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304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868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586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913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26060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307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969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638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4322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(CPU,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0.765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0.99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878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45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(GPU,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153.8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2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01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74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15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Test on real anamnesis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8214116"/>
              </p:ext>
            </p:extLst>
          </p:nvPr>
        </p:nvGraphicFramePr>
        <p:xfrm>
          <a:off x="341084" y="1374616"/>
          <a:ext cx="8425545" cy="30727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3545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828430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2006785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2006785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Correct fixes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Unnecessary fixes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Fixes ratio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Aspell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-python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20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171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105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PyHunspell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PyEnchant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LanguageTool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-python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21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135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0.135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PySpellChecker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SymspellPy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Jumspell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 (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MedRoBERTa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19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6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GB" sz="140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0.76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3103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 (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MedDistilBERT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9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0.667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223506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 (MedBertTiny2)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11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GB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0.607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971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40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9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16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Python package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40" y="1286602"/>
            <a:ext cx="8502921" cy="327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Assembled the pip python package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b="1" dirty="0"/>
              <a:t> 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Package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contains</a:t>
            </a:r>
            <a:endParaRPr lang="ru-RU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Source code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Dictionary with correct words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No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 included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Models are loaded dynamically as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needed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Published package name </a:t>
            </a: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–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  <a:hlinkClick r:id="rId3"/>
              </a:rPr>
              <a:t>medspellchecker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8842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Conclusion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4336" y="1210101"/>
            <a:ext cx="8502921" cy="352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verview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of the Russian medical texts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correction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is performed.</a:t>
            </a:r>
            <a:endParaRPr lang="en-US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Existing solutions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for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correction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of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Russian texts are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analyzed</a:t>
            </a:r>
            <a:r>
              <a:rPr lang="ru-RU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new method of correcting spelling errors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designed.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The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new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spelling correction tool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is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designed and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implemented.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approbation of the developed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tool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is conducted.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R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esults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of the developed tool and existing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ones are compared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17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4336" y="4238212"/>
            <a:ext cx="8502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03030"/>
                </a:solidFill>
                <a:latin typeface="Montserrat" panose="00000500000000000000" pitchFamily="2" charset="-52"/>
              </a:rPr>
              <a:t>The paper was accepted for the ICCS 2023 conference.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76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Links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8" y="2557463"/>
            <a:ext cx="1008743" cy="10087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38524" y="2769446"/>
            <a:ext cx="416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03030"/>
                </a:solidFill>
                <a:latin typeface="Montserrat" panose="00000500000000000000" pitchFamily="2" charset="-52"/>
              </a:rPr>
              <a:t>Fine-tuned </a:t>
            </a:r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  <a:r>
              <a:rPr lang="ru-RU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 </a:t>
            </a:r>
          </a:p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4"/>
              </a:rPr>
              <a:t>huggingface.co/</a:t>
            </a:r>
            <a:r>
              <a:rPr lang="en-US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4"/>
              </a:rPr>
              <a:t>DmitryPogrebnoy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8" y="3831980"/>
            <a:ext cx="1008743" cy="10087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27304" y="4043963"/>
            <a:ext cx="4107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Pip package</a:t>
            </a:r>
            <a:endParaRPr lang="ru-RU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6"/>
              </a:rPr>
              <a:t>pypi.org/project/medspellchecker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18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8" y="1282946"/>
            <a:ext cx="1008743" cy="1008743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848077" y="1464151"/>
            <a:ext cx="5906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GitHub project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github.com/</a:t>
            </a:r>
            <a:r>
              <a:rPr lang="en-US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DmitryPogrebnoy</a:t>
            </a:r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/</a:t>
            </a:r>
            <a:r>
              <a:rPr lang="en-US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MedSpellChecker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561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59868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Thank you for your attention</a:t>
            </a:r>
            <a:r>
              <a:rPr lang="ru-RU" sz="4400" dirty="0"/>
              <a:t>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 noGrp="1"/>
          </p:cNvSpPr>
          <p:nvPr>
            <p:ph type="title"/>
          </p:nvPr>
        </p:nvSpPr>
        <p:spPr>
          <a:xfrm>
            <a:off x="457200" y="399927"/>
            <a:ext cx="6291943" cy="52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Electronic medical records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321040" y="1336110"/>
            <a:ext cx="8502922" cy="2872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M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any medical models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based on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patients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' medical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records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Quality of models depends mainly on the quality of source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texts</a:t>
            </a:r>
          </a:p>
          <a:p>
            <a:pPr>
              <a:lnSpc>
                <a:spcPts val="23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Patient data is a plain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text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with many spelling errors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Spelling errors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greatly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reduce the quality of the final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Fixing such errors will improve the quality of the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medical models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2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Metrics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718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20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39" y="1233714"/>
            <a:ext cx="8525418" cy="381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Error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–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ratio of the number of correctly corrected words to the total number of incorrect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words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Lexical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–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ratio of the number of unchanged modified words to the total number of correct words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Average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the average of error precision and lexical precision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Performance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the number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of words processed by the tool per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second</a:t>
            </a:r>
          </a:p>
          <a:p>
            <a:pPr>
              <a:lnSpc>
                <a:spcPct val="100000"/>
              </a:lnSpc>
            </a:pP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Correct fixes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- 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number of correctly fixed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errors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Unnecessary fixes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- 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number of correct words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corrected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Fixes ratio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 the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ratio of the correct fixes metric to the unnecessary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fixes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40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457200" y="390532"/>
            <a:ext cx="5262797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Goal and tasks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1039" y="1262416"/>
            <a:ext cx="8508168" cy="76045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Goal:</a:t>
            </a:r>
            <a:r>
              <a:rPr lang="ru-RU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 a method and implement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an automatic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spelling correction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tool for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medical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texts in Russian. 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21039" y="2147641"/>
            <a:ext cx="8203149" cy="2375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u="sng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Tasks:</a:t>
            </a:r>
            <a:endParaRPr lang="en-US" sz="1800" u="sng" dirty="0">
              <a:solidFill>
                <a:srgbClr val="303030"/>
              </a:solidFill>
              <a:latin typeface="Montserrat SemiBold" panose="00000700000000000000" pitchFamily="2" charset="-52"/>
            </a:endParaRP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Perform an overview of the Russian medical texts correction.</a:t>
            </a: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Analyze existing solutions for correcting Russian texts.</a:t>
            </a: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 a new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method for correcting spelling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errors.</a:t>
            </a: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 the architecture and implement a new spelling correction tool.</a:t>
            </a:r>
          </a:p>
          <a:p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Conduct approbation of the developed tool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.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Compare results of the developed tool and existing ones.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anose="00000500000000000000" pitchFamily="2" charset="-52"/>
              </a:rPr>
              <a:t>3/1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5743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Spelling </a:t>
            </a:r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errors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4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77" y="1433230"/>
            <a:ext cx="6669995" cy="291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5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Existing tools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11014" y="1190571"/>
            <a:ext cx="8502921" cy="3562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There are several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Russian open source tools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Aspell</a:t>
            </a: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Hunspell</a:t>
            </a: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Enchant</a:t>
            </a: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LanguageTool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Symspell</a:t>
            </a: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Jumspell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Not one is intended for medical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texts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Not one uses advanced language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</a:p>
          <a:p>
            <a:pPr lvl="1">
              <a:lnSpc>
                <a:spcPct val="100000"/>
              </a:lnSpc>
            </a:pPr>
            <a:endParaRPr lang="en-US" sz="1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endParaRPr lang="en-US" sz="1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endParaRPr lang="en-US" sz="1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5034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Spelling correction process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6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47" y="1161389"/>
            <a:ext cx="6067153" cy="36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0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Tool architecture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7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04" y="1274082"/>
            <a:ext cx="6324941" cy="34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1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8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Anamneses dataset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11014" y="1190572"/>
            <a:ext cx="8502921" cy="3124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Public datasets</a:t>
            </a: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RuMedNLI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14716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RuMedPrimeData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– 15249 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Private datasets</a:t>
            </a: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Almazov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National Medical Research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Center – 2355 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ts val="23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Research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Institute of the Russian Academy of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Sciences – 161 records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All datasets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were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pre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processed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and assembled into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final one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Tokenization and lemmatization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Stop words filtering </a:t>
            </a:r>
          </a:p>
        </p:txBody>
      </p:sp>
    </p:spTree>
    <p:extLst>
      <p:ext uri="{BB962C8B-B14F-4D97-AF65-F5344CB8AC3E}">
        <p14:creationId xmlns:p14="http://schemas.microsoft.com/office/powerpoint/2010/main" val="68962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9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Fine-tune BERT models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1039" y="1233327"/>
            <a:ext cx="8502921" cy="3418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sberbank-ai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/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ruRoberta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-large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MedRuRobertaLarge</a:t>
            </a:r>
            <a:endParaRPr lang="en-US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– 1.4 Gb</a:t>
            </a: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distilbert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-base-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multilang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-cased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MedDistilBertBaseRuCased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Converted from 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multilang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to Russian model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-  217 Mb</a:t>
            </a: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cointegrated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/rubert-tiny2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MedRuBertTiny2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– 117 Mb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All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models are published on the Hugging Face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repository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RuBioBERT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and </a:t>
            </a:r>
            <a:r>
              <a:rPr lang="en-US" sz="2000" dirty="0" err="1">
                <a:solidFill>
                  <a:srgbClr val="303030"/>
                </a:solidFill>
                <a:latin typeface="Montserrat" panose="00000500000000000000" pitchFamily="2" charset="-52"/>
              </a:rPr>
              <a:t>RuBioBERTa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 were adapted for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tool</a:t>
            </a:r>
          </a:p>
        </p:txBody>
      </p:sp>
    </p:spTree>
    <p:extLst>
      <p:ext uri="{BB962C8B-B14F-4D97-AF65-F5344CB8AC3E}">
        <p14:creationId xmlns:p14="http://schemas.microsoft.com/office/powerpoint/2010/main" val="152297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8378</TotalTime>
  <Words>1011</Words>
  <Application>Microsoft Office PowerPoint</Application>
  <PresentationFormat>Экран (16:9)</PresentationFormat>
  <Paragraphs>298</Paragraphs>
  <Slides>20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ALS Gorizont Bold Expanded</vt:lpstr>
      <vt:lpstr>Arial</vt:lpstr>
      <vt:lpstr>Calibri</vt:lpstr>
      <vt:lpstr>Golos Text</vt:lpstr>
      <vt:lpstr>Golos Text DemiBold</vt:lpstr>
      <vt:lpstr>Montserrat</vt:lpstr>
      <vt:lpstr>Montserrat Medium</vt:lpstr>
      <vt:lpstr>Montserrat SemiBold</vt:lpstr>
      <vt:lpstr>Times New Roman</vt:lpstr>
      <vt:lpstr>Тема1</vt:lpstr>
      <vt:lpstr>Презентация PowerPoint</vt:lpstr>
      <vt:lpstr>Electronic medical records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Thank you for your attention!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Дмитрий Погребной</cp:lastModifiedBy>
  <cp:revision>162</cp:revision>
  <dcterms:created xsi:type="dcterms:W3CDTF">2014-06-27T12:30:22Z</dcterms:created>
  <dcterms:modified xsi:type="dcterms:W3CDTF">2023-05-09T20:45:39Z</dcterms:modified>
</cp:coreProperties>
</file>